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zh-CN">
                <a:latin typeface="Lato"/>
                <a:ea typeface="Lato"/>
                <a:cs typeface="Lato"/>
                <a:sym typeface="Lato"/>
              </a:rPr>
              <a:t>CS 499 mid-term project</a:t>
            </a:r>
            <a:endParaRPr>
              <a:latin typeface="Lato"/>
              <a:ea typeface="Lato"/>
              <a:cs typeface="Lato"/>
              <a:sym typeface="Lato"/>
            </a:endParaRPr>
          </a:p>
        </p:txBody>
      </p:sp>
      <p:sp>
        <p:nvSpPr>
          <p:cNvPr id="55" name="Shape 55"/>
          <p:cNvSpPr txBox="1"/>
          <p:nvPr>
            <p:ph idx="1" type="subTitle"/>
          </p:nvPr>
        </p:nvSpPr>
        <p:spPr>
          <a:xfrm>
            <a:off x="311700" y="3430325"/>
            <a:ext cx="8520600" cy="792600"/>
          </a:xfrm>
          <a:prstGeom prst="rect">
            <a:avLst/>
          </a:prstGeom>
        </p:spPr>
        <p:txBody>
          <a:bodyPr anchorCtr="0" anchor="t" bIns="91425" lIns="91425" spcFirstLastPara="1" rIns="91425" wrap="square" tIns="91425">
            <a:noAutofit/>
          </a:bodyPr>
          <a:lstStyle/>
          <a:p>
            <a:pPr indent="0" lvl="0" marL="0" algn="r">
              <a:spcBef>
                <a:spcPts val="0"/>
              </a:spcBef>
              <a:spcAft>
                <a:spcPts val="0"/>
              </a:spcAft>
              <a:buNone/>
            </a:pPr>
            <a:r>
              <a:rPr lang="zh-CN" sz="2000">
                <a:latin typeface="Lato"/>
                <a:ea typeface="Lato"/>
                <a:cs typeface="Lato"/>
                <a:sym typeface="Lato"/>
              </a:rPr>
              <a:t>group member: Yijun Gan, Yuwen Hu, Ji Cui, Ruiheng Ma</a:t>
            </a:r>
            <a:endParaRPr sz="20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The diode can only allow the electric current go one way. It means it can rectifying the electric current. </a:t>
            </a:r>
            <a:endParaRPr/>
          </a:p>
        </p:txBody>
      </p:sp>
      <p:pic>
        <p:nvPicPr>
          <p:cNvPr id="129" name="Shape 129"/>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30" name="Shape 130"/>
          <p:cNvSpPr/>
          <p:nvPr/>
        </p:nvSpPr>
        <p:spPr>
          <a:xfrm>
            <a:off x="3689075" y="3037525"/>
            <a:ext cx="355800" cy="478500"/>
          </a:xfrm>
          <a:prstGeom prst="downArrow">
            <a:avLst>
              <a:gd fmla="val 19794"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idx="1" type="body"/>
          </p:nvPr>
        </p:nvSpPr>
        <p:spPr>
          <a:xfrm>
            <a:off x="4703125" y="1152475"/>
            <a:ext cx="41292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The cathode of the motor connect with the middle side of the MOSFET. The anode of the motor connect with the anode of the breadboard by the green line, which parallel connect with the diode. </a:t>
            </a:r>
            <a:endParaRPr/>
          </a:p>
        </p:txBody>
      </p:sp>
      <p:pic>
        <p:nvPicPr>
          <p:cNvPr id="136" name="Shape 136"/>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37" name="Shape 137"/>
          <p:cNvSpPr/>
          <p:nvPr/>
        </p:nvSpPr>
        <p:spPr>
          <a:xfrm>
            <a:off x="3333000" y="3779450"/>
            <a:ext cx="339600" cy="164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idx="1" type="body"/>
          </p:nvPr>
        </p:nvSpPr>
        <p:spPr>
          <a:xfrm>
            <a:off x="4886325" y="1152475"/>
            <a:ext cx="39459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The motorpin 9 connect with the trasister, so it can control the motor. </a:t>
            </a:r>
            <a:endParaRPr/>
          </a:p>
        </p:txBody>
      </p:sp>
      <p:pic>
        <p:nvPicPr>
          <p:cNvPr id="143" name="Shape 143"/>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44" name="Shape 144"/>
          <p:cNvSpPr/>
          <p:nvPr/>
        </p:nvSpPr>
        <p:spPr>
          <a:xfrm>
            <a:off x="2407175" y="2853625"/>
            <a:ext cx="267300" cy="658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idx="1" type="body"/>
          </p:nvPr>
        </p:nvSpPr>
        <p:spPr>
          <a:xfrm>
            <a:off x="4618875" y="1152475"/>
            <a:ext cx="42135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Connect two side’s </a:t>
            </a:r>
            <a:r>
              <a:rPr lang="zh-CN"/>
              <a:t>cathode.</a:t>
            </a:r>
            <a:endParaRPr/>
          </a:p>
        </p:txBody>
      </p:sp>
      <p:pic>
        <p:nvPicPr>
          <p:cNvPr id="150" name="Shape 150"/>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51" name="Shape 151"/>
          <p:cNvSpPr/>
          <p:nvPr/>
        </p:nvSpPr>
        <p:spPr>
          <a:xfrm>
            <a:off x="2983225" y="3861750"/>
            <a:ext cx="360000" cy="534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Code</a:t>
            </a:r>
            <a:endParaRPr/>
          </a:p>
        </p:txBody>
      </p:sp>
      <p:sp>
        <p:nvSpPr>
          <p:cNvPr id="157" name="Shape 157"/>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58" name="Shape 158"/>
          <p:cNvSpPr txBox="1"/>
          <p:nvPr/>
        </p:nvSpPr>
        <p:spPr>
          <a:xfrm>
            <a:off x="504725" y="1463900"/>
            <a:ext cx="3060300" cy="325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a:t>set the value of switchstatement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zh-CN"/>
              <a:t>The void keyword is only used for function declarations. It means that the function is expected not to return any information to the function that called it.</a:t>
            </a:r>
            <a:endParaRPr/>
          </a:p>
          <a:p>
            <a:pPr indent="0" lvl="0" marL="0">
              <a:spcBef>
                <a:spcPts val="0"/>
              </a:spcBef>
              <a:spcAft>
                <a:spcPts val="0"/>
              </a:spcAft>
              <a:buNone/>
            </a:pPr>
            <a:r>
              <a:t/>
            </a:r>
            <a:endParaRPr/>
          </a:p>
          <a:p>
            <a:pPr indent="0" lvl="0" marL="0">
              <a:spcBef>
                <a:spcPts val="0"/>
              </a:spcBef>
              <a:spcAft>
                <a:spcPts val="0"/>
              </a:spcAft>
              <a:buNone/>
            </a:pPr>
            <a:r>
              <a:rPr lang="zh-CN"/>
              <a:t>Declar the pin’s direction.</a:t>
            </a:r>
            <a:endParaRPr/>
          </a:p>
          <a:p>
            <a:pPr indent="0" lvl="0" marL="0">
              <a:spcBef>
                <a:spcPts val="0"/>
              </a:spcBef>
              <a:spcAft>
                <a:spcPts val="0"/>
              </a:spcAft>
              <a:buNone/>
            </a:pPr>
            <a:r>
              <a:t/>
            </a:r>
            <a:endParaRPr/>
          </a:p>
          <a:p>
            <a:pPr indent="0" lvl="0" marL="0">
              <a:spcBef>
                <a:spcPts val="0"/>
              </a:spcBef>
              <a:spcAft>
                <a:spcPts val="0"/>
              </a:spcAft>
              <a:buNone/>
            </a:pPr>
            <a:r>
              <a:rPr lang="zh-CN"/>
              <a:t>switch is pressed, turn the motoPin 40. If not , turn the pin 0. when 40, the motor circuit. when 0, the circuit not spin.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59" name="Shape 159"/>
          <p:cNvSpPr txBox="1"/>
          <p:nvPr/>
        </p:nvSpPr>
        <p:spPr>
          <a:xfrm>
            <a:off x="6174400" y="2763200"/>
            <a:ext cx="451200" cy="34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60" name="Shape 160"/>
          <p:cNvPicPr preferRelativeResize="0"/>
          <p:nvPr/>
        </p:nvPicPr>
        <p:blipFill>
          <a:blip r:embed="rId3">
            <a:alphaModFix/>
          </a:blip>
          <a:stretch>
            <a:fillRect/>
          </a:stretch>
        </p:blipFill>
        <p:spPr>
          <a:xfrm>
            <a:off x="4834900" y="282725"/>
            <a:ext cx="4053450" cy="469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2764000" y="2164850"/>
            <a:ext cx="8520600" cy="1271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D</a:t>
            </a:r>
            <a:r>
              <a:rPr lang="zh-CN"/>
              <a:t>emo</a:t>
            </a:r>
            <a:endParaRPr/>
          </a:p>
        </p:txBody>
      </p:sp>
      <p:sp>
        <p:nvSpPr>
          <p:cNvPr id="166" name="Shape 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latin typeface="Lato"/>
                <a:ea typeface="Lato"/>
                <a:cs typeface="Lato"/>
                <a:sym typeface="Lato"/>
              </a:rPr>
              <a:t>Circuit Diagram</a:t>
            </a:r>
            <a:endParaRPr>
              <a:latin typeface="Lato"/>
              <a:ea typeface="Lato"/>
              <a:cs typeface="Lato"/>
              <a:sym typeface="Lato"/>
            </a:endParaRPr>
          </a:p>
        </p:txBody>
      </p:sp>
      <p:pic>
        <p:nvPicPr>
          <p:cNvPr id="61" name="Shape 61"/>
          <p:cNvPicPr preferRelativeResize="0"/>
          <p:nvPr/>
        </p:nvPicPr>
        <p:blipFill>
          <a:blip r:embed="rId3">
            <a:alphaModFix/>
          </a:blip>
          <a:stretch>
            <a:fillRect/>
          </a:stretch>
        </p:blipFill>
        <p:spPr>
          <a:xfrm>
            <a:off x="380850" y="1152475"/>
            <a:ext cx="6323976" cy="3416401"/>
          </a:xfrm>
          <a:prstGeom prst="rect">
            <a:avLst/>
          </a:prstGeom>
          <a:noFill/>
          <a:ln>
            <a:noFill/>
          </a:ln>
        </p:spPr>
      </p:pic>
      <p:sp>
        <p:nvSpPr>
          <p:cNvPr id="62" name="Shape 62"/>
          <p:cNvSpPr txBox="1"/>
          <p:nvPr/>
        </p:nvSpPr>
        <p:spPr>
          <a:xfrm>
            <a:off x="1212625" y="1473325"/>
            <a:ext cx="495300" cy="33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sz="1200">
                <a:latin typeface="Lato"/>
                <a:ea typeface="Lato"/>
                <a:cs typeface="Lato"/>
                <a:sym typeface="Lato"/>
              </a:rPr>
              <a:t>5 V</a:t>
            </a:r>
            <a:endParaRPr sz="1200">
              <a:latin typeface="Lato"/>
              <a:ea typeface="Lato"/>
              <a:cs typeface="Lato"/>
              <a:sym typeface="Lato"/>
            </a:endParaRPr>
          </a:p>
        </p:txBody>
      </p:sp>
      <p:sp>
        <p:nvSpPr>
          <p:cNvPr id="63" name="Shape 63"/>
          <p:cNvSpPr txBox="1"/>
          <p:nvPr/>
        </p:nvSpPr>
        <p:spPr>
          <a:xfrm>
            <a:off x="3435725" y="1725950"/>
            <a:ext cx="717600" cy="49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a:latin typeface="Lato"/>
                <a:ea typeface="Lato"/>
                <a:cs typeface="Lato"/>
                <a:sym typeface="Lato"/>
              </a:rPr>
              <a:t>motor</a:t>
            </a:r>
            <a:endParaRPr>
              <a:latin typeface="Lato"/>
              <a:ea typeface="Lato"/>
              <a:cs typeface="Lato"/>
              <a:sym typeface="Lato"/>
            </a:endParaRPr>
          </a:p>
        </p:txBody>
      </p:sp>
      <p:sp>
        <p:nvSpPr>
          <p:cNvPr id="64" name="Shape 64"/>
          <p:cNvSpPr txBox="1"/>
          <p:nvPr/>
        </p:nvSpPr>
        <p:spPr>
          <a:xfrm>
            <a:off x="6492500" y="2514050"/>
            <a:ext cx="363900" cy="33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a:latin typeface="Lato"/>
                <a:ea typeface="Lato"/>
                <a:cs typeface="Lato"/>
                <a:sym typeface="Lato"/>
              </a:rPr>
              <a:t>+</a:t>
            </a:r>
            <a:endParaRPr>
              <a:latin typeface="Lato"/>
              <a:ea typeface="Lato"/>
              <a:cs typeface="Lato"/>
              <a:sym typeface="Lato"/>
            </a:endParaRPr>
          </a:p>
        </p:txBody>
      </p:sp>
      <p:sp>
        <p:nvSpPr>
          <p:cNvPr id="65" name="Shape 65"/>
          <p:cNvSpPr txBox="1"/>
          <p:nvPr/>
        </p:nvSpPr>
        <p:spPr>
          <a:xfrm>
            <a:off x="6492500" y="2958825"/>
            <a:ext cx="363900" cy="33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a:latin typeface="Lato"/>
                <a:ea typeface="Lato"/>
                <a:cs typeface="Lato"/>
                <a:sym typeface="Lato"/>
              </a:rPr>
              <a:t>-</a:t>
            </a:r>
            <a:endParaRPr>
              <a:latin typeface="Lato"/>
              <a:ea typeface="Lato"/>
              <a:cs typeface="Lato"/>
              <a:sym typeface="Lato"/>
            </a:endParaRPr>
          </a:p>
        </p:txBody>
      </p:sp>
      <p:sp>
        <p:nvSpPr>
          <p:cNvPr id="66" name="Shape 66"/>
          <p:cNvSpPr txBox="1"/>
          <p:nvPr/>
        </p:nvSpPr>
        <p:spPr>
          <a:xfrm>
            <a:off x="1157125" y="3797500"/>
            <a:ext cx="606300" cy="42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sz="1200">
                <a:latin typeface="Lato"/>
                <a:ea typeface="Lato"/>
                <a:cs typeface="Lato"/>
                <a:sym typeface="Lato"/>
              </a:rPr>
              <a:t>GND</a:t>
            </a:r>
            <a:endParaRPr sz="1200">
              <a:latin typeface="Lato"/>
              <a:ea typeface="Lato"/>
              <a:cs typeface="Lato"/>
              <a:sym typeface="Lato"/>
            </a:endParaRPr>
          </a:p>
        </p:txBody>
      </p:sp>
      <p:sp>
        <p:nvSpPr>
          <p:cNvPr id="67" name="Shape 67"/>
          <p:cNvSpPr txBox="1"/>
          <p:nvPr/>
        </p:nvSpPr>
        <p:spPr>
          <a:xfrm>
            <a:off x="190450" y="2706150"/>
            <a:ext cx="242400" cy="98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a:t>10KΩ</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Components	</a:t>
            </a:r>
            <a:endParaRPr/>
          </a:p>
        </p:txBody>
      </p:sp>
      <p:pic>
        <p:nvPicPr>
          <p:cNvPr id="73" name="Shape 73"/>
          <p:cNvPicPr preferRelativeResize="0"/>
          <p:nvPr/>
        </p:nvPicPr>
        <p:blipFill>
          <a:blip r:embed="rId3">
            <a:alphaModFix/>
          </a:blip>
          <a:stretch>
            <a:fillRect/>
          </a:stretch>
        </p:blipFill>
        <p:spPr>
          <a:xfrm rot="5400000">
            <a:off x="1180737" y="288924"/>
            <a:ext cx="3405425" cy="5143501"/>
          </a:xfrm>
          <a:prstGeom prst="rect">
            <a:avLst/>
          </a:prstGeom>
          <a:noFill/>
          <a:ln>
            <a:noFill/>
          </a:ln>
        </p:spPr>
      </p:pic>
      <p:sp>
        <p:nvSpPr>
          <p:cNvPr id="74" name="Shape 74"/>
          <p:cNvSpPr txBox="1"/>
          <p:nvPr/>
        </p:nvSpPr>
        <p:spPr>
          <a:xfrm>
            <a:off x="6093375" y="1281325"/>
            <a:ext cx="2739000" cy="315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zh-CN" sz="1800">
                <a:solidFill>
                  <a:schemeClr val="dk2"/>
                </a:solidFill>
              </a:rPr>
              <a:t>9 V battery, wires, resistance, MOSFET, diode, motor, bread borad and Arduino board.</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How to Connect</a:t>
            </a:r>
            <a:endParaRPr/>
          </a:p>
        </p:txBody>
      </p:sp>
      <p:sp>
        <p:nvSpPr>
          <p:cNvPr id="80" name="Shape 80"/>
          <p:cNvSpPr txBox="1"/>
          <p:nvPr>
            <p:ph idx="1" type="body"/>
          </p:nvPr>
        </p:nvSpPr>
        <p:spPr>
          <a:xfrm>
            <a:off x="4426925" y="1152475"/>
            <a:ext cx="44055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Connect to the power and ground to the breadboard.</a:t>
            </a:r>
            <a:endParaRPr/>
          </a:p>
        </p:txBody>
      </p:sp>
      <p:pic>
        <p:nvPicPr>
          <p:cNvPr id="81" name="Shape 81"/>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82" name="Shape 82"/>
          <p:cNvSpPr/>
          <p:nvPr/>
        </p:nvSpPr>
        <p:spPr>
          <a:xfrm>
            <a:off x="311700" y="1398125"/>
            <a:ext cx="429900" cy="8280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 name="Shape 88"/>
          <p:cNvSpPr txBox="1"/>
          <p:nvPr>
            <p:ph idx="1" type="body"/>
          </p:nvPr>
        </p:nvSpPr>
        <p:spPr>
          <a:xfrm>
            <a:off x="4572000" y="1152475"/>
            <a:ext cx="4260300" cy="3494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Add a switch to the breadboard, and connecting the power and the other side. </a:t>
            </a:r>
            <a:endParaRPr/>
          </a:p>
        </p:txBody>
      </p:sp>
      <p:pic>
        <p:nvPicPr>
          <p:cNvPr id="89" name="Shape 89"/>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90" name="Shape 90"/>
          <p:cNvSpPr/>
          <p:nvPr/>
        </p:nvSpPr>
        <p:spPr>
          <a:xfrm>
            <a:off x="3184825" y="1143350"/>
            <a:ext cx="318600" cy="572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 name="Shape 96"/>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Add a 10-kilohm resistor to the ground. </a:t>
            </a:r>
            <a:endParaRPr/>
          </a:p>
        </p:txBody>
      </p:sp>
      <p:pic>
        <p:nvPicPr>
          <p:cNvPr id="97" name="Shape 97"/>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98" name="Shape 98"/>
          <p:cNvSpPr/>
          <p:nvPr/>
        </p:nvSpPr>
        <p:spPr>
          <a:xfrm>
            <a:off x="2850425" y="1159275"/>
            <a:ext cx="222900" cy="572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Connect the battery(9V). </a:t>
            </a:r>
            <a:endParaRPr/>
          </a:p>
          <a:p>
            <a:pPr indent="0" lvl="0" marL="0">
              <a:spcBef>
                <a:spcPts val="1600"/>
              </a:spcBef>
              <a:spcAft>
                <a:spcPts val="1600"/>
              </a:spcAft>
              <a:buNone/>
            </a:pPr>
            <a:r>
              <a:t/>
            </a:r>
            <a:endParaRPr/>
          </a:p>
        </p:txBody>
      </p:sp>
      <p:pic>
        <p:nvPicPr>
          <p:cNvPr id="105" name="Shape 105"/>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06" name="Shape 106"/>
          <p:cNvSpPr/>
          <p:nvPr/>
        </p:nvSpPr>
        <p:spPr>
          <a:xfrm>
            <a:off x="3996950" y="474550"/>
            <a:ext cx="270600" cy="8121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zh-CN"/>
              <a:t>T</a:t>
            </a:r>
            <a:r>
              <a:rPr lang="zh-CN"/>
              <a:t>ransistors are components that allow us to control high current and high voltage from the low current output of microcontrollers, especially Arduino.</a:t>
            </a:r>
            <a:endParaRPr/>
          </a:p>
          <a:p>
            <a:pPr indent="0" lvl="0" marL="0">
              <a:spcBef>
                <a:spcPts val="1600"/>
              </a:spcBef>
              <a:spcAft>
                <a:spcPts val="1600"/>
              </a:spcAft>
              <a:buNone/>
            </a:pPr>
            <a:r>
              <a:t/>
            </a:r>
            <a:endParaRPr/>
          </a:p>
        </p:txBody>
      </p:sp>
      <p:pic>
        <p:nvPicPr>
          <p:cNvPr id="113" name="Shape 113"/>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14" name="Shape 114"/>
          <p:cNvSpPr/>
          <p:nvPr/>
        </p:nvSpPr>
        <p:spPr>
          <a:xfrm>
            <a:off x="3264450" y="1939550"/>
            <a:ext cx="318600" cy="6321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txBox="1"/>
          <p:nvPr>
            <p:ph idx="1" type="body"/>
          </p:nvPr>
        </p:nvSpPr>
        <p:spPr>
          <a:xfrm>
            <a:off x="4572000" y="92952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Transistor:</a:t>
            </a:r>
            <a:endParaRPr/>
          </a:p>
          <a:p>
            <a:pPr indent="-342900" lvl="0" marL="457200" rtl="0">
              <a:spcBef>
                <a:spcPts val="1600"/>
              </a:spcBef>
              <a:spcAft>
                <a:spcPts val="0"/>
              </a:spcAft>
              <a:buSzPts val="1800"/>
              <a:buAutoNum type="arabicParenR"/>
            </a:pPr>
            <a:r>
              <a:rPr lang="zh-CN"/>
              <a:t>A transistor has 3 pins:</a:t>
            </a:r>
            <a:endParaRPr/>
          </a:p>
          <a:p>
            <a:pPr indent="0" lvl="0" marL="0" rtl="0">
              <a:spcBef>
                <a:spcPts val="1600"/>
              </a:spcBef>
              <a:spcAft>
                <a:spcPts val="0"/>
              </a:spcAft>
              <a:buNone/>
            </a:pPr>
            <a:r>
              <a:rPr lang="zh-CN"/>
              <a:t>Gate: connect digital pin 9 to the left pin on the transister. </a:t>
            </a:r>
            <a:endParaRPr/>
          </a:p>
          <a:p>
            <a:pPr indent="0" lvl="0" marL="0" rtl="0">
              <a:spcBef>
                <a:spcPts val="1600"/>
              </a:spcBef>
              <a:spcAft>
                <a:spcPts val="0"/>
              </a:spcAft>
              <a:buNone/>
            </a:pPr>
            <a:r>
              <a:rPr lang="zh-CN"/>
              <a:t>Drain: connect the motor to the middle pin of the transistor. </a:t>
            </a:r>
            <a:endParaRPr/>
          </a:p>
          <a:p>
            <a:pPr indent="0" lvl="0" marL="0" rtl="0">
              <a:spcBef>
                <a:spcPts val="1600"/>
              </a:spcBef>
              <a:spcAft>
                <a:spcPts val="1600"/>
              </a:spcAft>
              <a:buNone/>
            </a:pPr>
            <a:r>
              <a:rPr lang="zh-CN"/>
              <a:t>Source: when the transistor is activated, this pin will be connected to the third pin. It will connect the source to the ground. </a:t>
            </a:r>
            <a:endParaRPr/>
          </a:p>
        </p:txBody>
      </p:sp>
      <p:pic>
        <p:nvPicPr>
          <p:cNvPr id="121" name="Shape 121"/>
          <p:cNvPicPr preferRelativeResize="0"/>
          <p:nvPr/>
        </p:nvPicPr>
        <p:blipFill rotWithShape="1">
          <a:blip r:embed="rId3">
            <a:alphaModFix/>
          </a:blip>
          <a:srcRect b="28205" l="0" r="36455" t="13057"/>
          <a:stretch/>
        </p:blipFill>
        <p:spPr>
          <a:xfrm>
            <a:off x="184300" y="1152475"/>
            <a:ext cx="4099304" cy="3416402"/>
          </a:xfrm>
          <a:prstGeom prst="rect">
            <a:avLst/>
          </a:prstGeom>
          <a:noFill/>
          <a:ln>
            <a:noFill/>
          </a:ln>
        </p:spPr>
      </p:pic>
      <p:sp>
        <p:nvSpPr>
          <p:cNvPr id="122" name="Shape 122"/>
          <p:cNvSpPr/>
          <p:nvPr/>
        </p:nvSpPr>
        <p:spPr>
          <a:xfrm>
            <a:off x="3248500" y="2003275"/>
            <a:ext cx="238800" cy="6372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